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74" r:id="rId4"/>
    <p:sldId id="282" r:id="rId5"/>
    <p:sldId id="257" r:id="rId6"/>
    <p:sldId id="265" r:id="rId7"/>
    <p:sldId id="266" r:id="rId8"/>
    <p:sldId id="264" r:id="rId9"/>
    <p:sldId id="283" r:id="rId10"/>
    <p:sldId id="284" r:id="rId11"/>
    <p:sldId id="285" r:id="rId12"/>
    <p:sldId id="269" r:id="rId13"/>
    <p:sldId id="276" r:id="rId14"/>
    <p:sldId id="277" r:id="rId15"/>
    <p:sldId id="271" r:id="rId16"/>
    <p:sldId id="267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6B879-EE4E-416B-A8A8-B436E042967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2DC71-ED45-4CFA-BB25-ECABFD749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2DC71-ED45-4CFA-BB25-ECABFD7497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C5C7-335F-404C-A95F-8DC5AE709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AC75-2C5D-4F85-A11E-2481D63C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C5C7-335F-404C-A95F-8DC5AE709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AC75-2C5D-4F85-A11E-2481D63C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5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C5C7-335F-404C-A95F-8DC5AE709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AC75-2C5D-4F85-A11E-2481D63C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C5C7-335F-404C-A95F-8DC5AE709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AC75-2C5D-4F85-A11E-2481D63C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9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C5C7-335F-404C-A95F-8DC5AE709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AC75-2C5D-4F85-A11E-2481D63C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4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C5C7-335F-404C-A95F-8DC5AE709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AC75-2C5D-4F85-A11E-2481D63C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0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C5C7-335F-404C-A95F-8DC5AE709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AC75-2C5D-4F85-A11E-2481D63C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C5C7-335F-404C-A95F-8DC5AE709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AC75-2C5D-4F85-A11E-2481D63C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2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C5C7-335F-404C-A95F-8DC5AE709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AC75-2C5D-4F85-A11E-2481D63C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C5C7-335F-404C-A95F-8DC5AE709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AC75-2C5D-4F85-A11E-2481D63C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C5C7-335F-404C-A95F-8DC5AE709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AC75-2C5D-4F85-A11E-2481D63C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9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C5C7-335F-404C-A95F-8DC5AE7091A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8AC75-2C5D-4F85-A11E-2481D63C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9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en.wikipedia.org/wiki/News" TargetMode="External"/><Relationship Id="rId7" Type="http://schemas.openxmlformats.org/officeDocument/2006/relationships/hyperlink" Target="https://en.wikipedia.org/wiki/BBC_Radio_Asian_Network" TargetMode="External"/><Relationship Id="rId2" Type="http://schemas.openxmlformats.org/officeDocument/2006/relationships/hyperlink" Target="https://en.wikipedia.org/wiki/BBC_Radio_5_L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port" TargetMode="External"/><Relationship Id="rId5" Type="http://schemas.openxmlformats.org/officeDocument/2006/relationships/hyperlink" Target="https://en.wikipedia.org/wiki/Discussion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en.wikipedia.org/wiki/Current_affairs_(news_format)" TargetMode="External"/><Relationship Id="rId9" Type="http://schemas.openxmlformats.org/officeDocument/2006/relationships/hyperlink" Target="https://en.wikipedia.org/wiki/File:BBC_Radio_5_Live_Sports_Extra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ldies" TargetMode="External"/><Relationship Id="rId13" Type="http://schemas.openxmlformats.org/officeDocument/2006/relationships/hyperlink" Target="https://en.wikipedia.org/wiki/BBC_Radio_3" TargetMode="External"/><Relationship Id="rId18" Type="http://schemas.openxmlformats.org/officeDocument/2006/relationships/hyperlink" Target="https://en.wikipedia.org/wiki/Radio_drama" TargetMode="External"/><Relationship Id="rId3" Type="http://schemas.openxmlformats.org/officeDocument/2006/relationships/hyperlink" Target="https://en.wikipedia.org/wiki/Top_40" TargetMode="External"/><Relationship Id="rId21" Type="http://schemas.openxmlformats.org/officeDocument/2006/relationships/hyperlink" Target="https://en.wikipedia.org/wiki/Philosophy" TargetMode="External"/><Relationship Id="rId7" Type="http://schemas.openxmlformats.org/officeDocument/2006/relationships/hyperlink" Target="https://en.wikipedia.org/wiki/Adult_contemporary" TargetMode="External"/><Relationship Id="rId12" Type="http://schemas.openxmlformats.org/officeDocument/2006/relationships/hyperlink" Target="https://en.wikipedia.org/wiki/Funk" TargetMode="External"/><Relationship Id="rId17" Type="http://schemas.openxmlformats.org/officeDocument/2006/relationships/hyperlink" Target="https://en.wikipedia.org/wiki/Culture" TargetMode="External"/><Relationship Id="rId25" Type="http://schemas.openxmlformats.org/officeDocument/2006/relationships/image" Target="../media/image16.png"/><Relationship Id="rId2" Type="http://schemas.openxmlformats.org/officeDocument/2006/relationships/hyperlink" Target="https://en.wikipedia.org/wiki/BBC_Radio_1" TargetMode="External"/><Relationship Id="rId16" Type="http://schemas.openxmlformats.org/officeDocument/2006/relationships/hyperlink" Target="https://en.wikipedia.org/wiki/Art" TargetMode="External"/><Relationship Id="rId20" Type="http://schemas.openxmlformats.org/officeDocument/2006/relationships/hyperlink" Target="https://en.wikipedia.org/wiki/Talk_rad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BC_Radio_2" TargetMode="External"/><Relationship Id="rId11" Type="http://schemas.openxmlformats.org/officeDocument/2006/relationships/hyperlink" Target="https://en.wikipedia.org/wiki/Soul_music" TargetMode="External"/><Relationship Id="rId24" Type="http://schemas.openxmlformats.org/officeDocument/2006/relationships/image" Target="../media/image15.png"/><Relationship Id="rId5" Type="http://schemas.openxmlformats.org/officeDocument/2006/relationships/hyperlink" Target="https://en.wikipedia.org/wiki/Rock_music" TargetMode="External"/><Relationship Id="rId15" Type="http://schemas.openxmlformats.org/officeDocument/2006/relationships/hyperlink" Target="https://en.wikipedia.org/wiki/World_music" TargetMode="External"/><Relationship Id="rId23" Type="http://schemas.openxmlformats.org/officeDocument/2006/relationships/image" Target="../media/image14.png"/><Relationship Id="rId10" Type="http://schemas.openxmlformats.org/officeDocument/2006/relationships/hyperlink" Target="https://en.wikipedia.org/wiki/Jazz" TargetMode="External"/><Relationship Id="rId19" Type="http://schemas.openxmlformats.org/officeDocument/2006/relationships/hyperlink" Target="https://en.wikipedia.org/wiki/BBC_Radio_4" TargetMode="External"/><Relationship Id="rId4" Type="http://schemas.openxmlformats.org/officeDocument/2006/relationships/hyperlink" Target="https://en.wikipedia.org/wiki/Dance_music" TargetMode="External"/><Relationship Id="rId9" Type="http://schemas.openxmlformats.org/officeDocument/2006/relationships/hyperlink" Target="https://en.wikipedia.org/wiki/Country_music" TargetMode="External"/><Relationship Id="rId14" Type="http://schemas.openxmlformats.org/officeDocument/2006/relationships/hyperlink" Target="https://en.wikipedia.org/wiki/Classical_music" TargetMode="External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2" y="-23029"/>
            <a:ext cx="3467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23928" y="485800"/>
            <a:ext cx="4701208" cy="1143000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rgbClr val="003399"/>
                </a:solidFill>
                <a:latin typeface="Adobe Caslon Pro Bold" pitchFamily="18" charset="0"/>
              </a:rPr>
              <a:t>Crystal </a:t>
            </a:r>
            <a:r>
              <a:rPr lang="en-AU" sz="4800" dirty="0" smtClean="0">
                <a:solidFill>
                  <a:srgbClr val="003399"/>
                </a:solidFill>
                <a:latin typeface="Adobe Caslon Pro Bold" pitchFamily="18" charset="0"/>
              </a:rPr>
              <a:t>Sets?</a:t>
            </a:r>
            <a:endParaRPr lang="en-US" sz="4800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sp>
        <p:nvSpPr>
          <p:cNvPr id="6" name="AutoShape 5" descr="Circuit diagram for a radio receiver using a crystal detector - circuits like this were used for cat's whisker rad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Circuit diagram for a radio receiver using a crystal detector - circuits like this were used for cat's whisker rad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Circuit diagram for a radio receiver using a crystal detector - circuits like this were used for cat's whisker radi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Circuit diagram for a radio receiver using a crystal detector - circuits like this were used for cat's whisker radi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s://upload.wikimedia.org/wikipedia/commons/thumb/1/13/CrystalRadio.jpg/800px-CrystalRa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8" y="2276872"/>
            <a:ext cx="7620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upload.wikimedia.org/wikipedia/commons/thumb/1/13/CrystalRadio.jpg/800px-CrystalRa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1" y="2132856"/>
            <a:ext cx="7620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271099"/>
              </p:ext>
            </p:extLst>
          </p:nvPr>
        </p:nvGraphicFramePr>
        <p:xfrm>
          <a:off x="457200" y="2354420"/>
          <a:ext cx="8435280" cy="3450843"/>
        </p:xfrm>
        <a:graphic>
          <a:graphicData uri="http://schemas.openxmlformats.org/drawingml/2006/table">
            <a:tbl>
              <a:tblPr/>
              <a:tblGrid>
                <a:gridCol w="1595863"/>
                <a:gridCol w="6839417"/>
              </a:tblGrid>
              <a:tr h="4182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Radio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Format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0000"/>
                    </a:solidFill>
                  </a:tcPr>
                </a:tc>
              </a:tr>
              <a:tr h="1673136">
                <a:tc>
                  <a:txBody>
                    <a:bodyPr/>
                    <a:lstStyle/>
                    <a:p>
                      <a:pPr algn="ctr"/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2" tooltip="BBC Radio 5 Live"/>
                        </a:rPr>
                        <a:t>BBC Radio 5 Live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3" tooltip="News"/>
                        </a:rPr>
                        <a:t>News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4" tooltip="Current affairs (news format)"/>
                        </a:rPr>
                        <a:t>current affairs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5" tooltip="Discussion"/>
                        </a:rPr>
                        <a:t>discussion</a:t>
                      </a:r>
                      <a:r>
                        <a:rPr lang="en-US" dirty="0">
                          <a:effectLst/>
                        </a:rPr>
                        <a:t> and </a:t>
                      </a:r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6" tooltip="Sport"/>
                        </a:rPr>
                        <a:t>sport</a:t>
                      </a:r>
                      <a:r>
                        <a:rPr lang="en-US" dirty="0" smtClean="0">
                          <a:effectLst/>
                        </a:rPr>
                        <a:t>. Slogan </a:t>
                      </a:r>
                      <a:r>
                        <a:rPr lang="en-US" dirty="0">
                          <a:effectLst/>
                        </a:rPr>
                        <a:t>= Live news and live sport. Premier League football, Champions League football, Europa League football, international football, FA Cup football, Championship Football, Football League, Scottish...'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9423">
                <a:tc>
                  <a:txBody>
                    <a:bodyPr/>
                    <a:lstStyle/>
                    <a:p>
                      <a:pPr algn="ctr"/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  <a:hlinkClick r:id="rId7" tooltip="BBC Radio Asian Network"/>
                        </a:rPr>
                        <a:t>BBC Radio Asian </a:t>
                      </a:r>
                      <a:r>
                        <a:rPr lang="en-US" u="none" strike="noStrike" dirty="0" smtClean="0">
                          <a:solidFill>
                            <a:srgbClr val="0B0080"/>
                          </a:solidFill>
                          <a:effectLst/>
                          <a:hlinkClick r:id="rId7" tooltip="BBC Radio Asian Network"/>
                        </a:rPr>
                        <a:t>Network</a:t>
                      </a:r>
                      <a:r>
                        <a:rPr lang="en-US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s</a:t>
                      </a:r>
                      <a:r>
                        <a:rPr lang="en-US" dirty="0" smtClean="0">
                          <a:effectLst/>
                        </a:rPr>
                        <a:t>tation </a:t>
                      </a:r>
                      <a:r>
                        <a:rPr lang="en-US" dirty="0">
                          <a:effectLst/>
                        </a:rPr>
                        <a:t>for the British-Asian community</a:t>
                      </a:r>
                      <a:r>
                        <a:rPr lang="en-US" dirty="0" smtClean="0">
                          <a:effectLst/>
                        </a:rPr>
                        <a:t>. Slogan </a:t>
                      </a:r>
                      <a:r>
                        <a:rPr lang="en-US" dirty="0">
                          <a:effectLst/>
                        </a:rPr>
                        <a:t>= BBC Asian Network – Bollywood, Bhangra, Asian Urban and underground. Home of Desi music, news and documentaries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291" name="Picture 3" descr="BBC Asian Network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7" y="4509120"/>
            <a:ext cx="11906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75669" y="702401"/>
            <a:ext cx="5741828" cy="49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      </a:t>
            </a:r>
            <a:r>
              <a:rPr lang="en-US" altLang="en-US" sz="2800" dirty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National </a:t>
            </a:r>
            <a:r>
              <a:rPr lang="en-US" altLang="en-US" sz="2800" dirty="0" smtClean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– AM, </a:t>
            </a:r>
            <a:r>
              <a:rPr lang="en-AU" sz="2800" dirty="0" smtClean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DAB and Online.</a:t>
            </a:r>
            <a:r>
              <a:rPr lang="en-US" altLang="en-US" sz="2800" dirty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 </a:t>
            </a:r>
          </a:p>
        </p:txBody>
      </p:sp>
      <p:pic>
        <p:nvPicPr>
          <p:cNvPr id="12295" name="Picture 7" descr="BBC Radio 5 Live Sports Extra.sv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4870"/>
            <a:ext cx="11906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AU" sz="2800" dirty="0" smtClean="0">
                <a:solidFill>
                  <a:srgbClr val="003399"/>
                </a:solidFill>
                <a:latin typeface="Adobe Caslon Pro Bold" pitchFamily="18" charset="0"/>
              </a:rPr>
              <a:t>National - DAB and Online.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7687"/>
            <a:ext cx="8280920" cy="574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335087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" y="3645024"/>
            <a:ext cx="11890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5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143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AU" sz="4000" dirty="0">
                <a:solidFill>
                  <a:srgbClr val="003399"/>
                </a:solidFill>
                <a:latin typeface="Adobe Caslon Pro Bold" pitchFamily="18" charset="0"/>
              </a:rPr>
              <a:t>My Favourite: BBC </a:t>
            </a:r>
            <a:r>
              <a:rPr lang="en-AU" sz="4000" dirty="0" smtClean="0">
                <a:solidFill>
                  <a:srgbClr val="003399"/>
                </a:solidFill>
                <a:latin typeface="Adobe Caslon Pro Bold" pitchFamily="18" charset="0"/>
              </a:rPr>
              <a:t>Station </a:t>
            </a:r>
            <a:br>
              <a:rPr lang="en-AU" sz="4000" dirty="0" smtClean="0">
                <a:solidFill>
                  <a:srgbClr val="003399"/>
                </a:solidFill>
                <a:latin typeface="Adobe Caslon Pro Bold" pitchFamily="18" charset="0"/>
              </a:rPr>
            </a:br>
            <a:r>
              <a:rPr lang="en-AU" sz="4000" dirty="0" smtClean="0">
                <a:solidFill>
                  <a:srgbClr val="003399"/>
                </a:solidFill>
                <a:latin typeface="Adobe Caslon Pro Bold" pitchFamily="18" charset="0"/>
              </a:rPr>
              <a:t>“</a:t>
            </a:r>
            <a:r>
              <a:rPr lang="en-AU" sz="4000" dirty="0">
                <a:solidFill>
                  <a:srgbClr val="003399"/>
                </a:solidFill>
                <a:latin typeface="Adobe Caslon Pro Bold" pitchFamily="18" charset="0"/>
              </a:rPr>
              <a:t>Comedy, Drama &amp; Entertainment”</a:t>
            </a:r>
            <a:endParaRPr lang="en-US" sz="4000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0535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02142"/>
            <a:ext cx="3309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3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http://www.bbc.co.uk/radio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16725" cy="49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5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829097"/>
            <a:ext cx="5040560" cy="1143000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rgbClr val="003399"/>
                </a:solidFill>
                <a:latin typeface="Adobe Caslon Pro Bold" pitchFamily="18" charset="0"/>
              </a:rPr>
              <a:t>“On The Phone”</a:t>
            </a:r>
            <a:endParaRPr lang="en-US" sz="4800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8229600" cy="328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1" y="47667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2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solidFill>
                  <a:srgbClr val="003399"/>
                </a:solidFill>
                <a:latin typeface="Adobe Caslon Pro Bold" pitchFamily="18" charset="0"/>
              </a:rPr>
              <a:t>Data </a:t>
            </a:r>
            <a:r>
              <a:rPr lang="en-AU" sz="4000" dirty="0" smtClean="0">
                <a:solidFill>
                  <a:srgbClr val="003399"/>
                </a:solidFill>
                <a:latin typeface="Adobe Caslon Pro Bold" pitchFamily="18" charset="0"/>
              </a:rPr>
              <a:t>Usage: 8 March-5 </a:t>
            </a:r>
            <a:r>
              <a:rPr lang="en-AU" sz="4000" dirty="0" smtClean="0">
                <a:solidFill>
                  <a:srgbClr val="003399"/>
                </a:solidFill>
                <a:latin typeface="Adobe Caslon Pro Bold" pitchFamily="18" charset="0"/>
              </a:rPr>
              <a:t>April 2018</a:t>
            </a:r>
            <a:endParaRPr lang="en-US" sz="4000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pic>
        <p:nvPicPr>
          <p:cNvPr id="2050" name="Picture 2" descr="K:\DCIM\112LEICA\L1120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90845"/>
            <a:ext cx="30205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5976" y="1700808"/>
            <a:ext cx="48740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Total: </a:t>
            </a:r>
            <a:r>
              <a:rPr lang="en-US" sz="2400" dirty="0" smtClean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16,252 </a:t>
            </a:r>
            <a:r>
              <a:rPr lang="en-US" sz="2400" dirty="0" smtClean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MB </a:t>
            </a:r>
            <a:r>
              <a:rPr lang="en-US" sz="2400" dirty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(</a:t>
            </a:r>
            <a:r>
              <a:rPr lang="en-US" sz="2400" dirty="0" smtClean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16.25 </a:t>
            </a:r>
            <a:r>
              <a:rPr lang="en-US" sz="2400" dirty="0" smtClean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GB)</a:t>
            </a:r>
          </a:p>
          <a:p>
            <a:pPr>
              <a:spcBef>
                <a:spcPct val="0"/>
              </a:spcBef>
            </a:pPr>
            <a:endParaRPr lang="en-US" sz="1100" dirty="0">
              <a:solidFill>
                <a:srgbClr val="003399"/>
              </a:solidFill>
              <a:latin typeface="Adobe Caslon Pro Bold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BBC </a:t>
            </a:r>
            <a:r>
              <a:rPr lang="en-US" sz="2000" dirty="0" err="1" smtClean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iPlayer</a:t>
            </a:r>
            <a:r>
              <a:rPr lang="en-US" sz="2000" dirty="0" smtClean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 </a:t>
            </a:r>
            <a:r>
              <a:rPr lang="en-US" sz="2000" dirty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Radio: </a:t>
            </a:r>
            <a:r>
              <a:rPr lang="en-US" sz="2000" dirty="0" smtClean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16,252 MB </a:t>
            </a:r>
            <a:r>
              <a:rPr lang="en-US" sz="2000" dirty="0" smtClean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(</a:t>
            </a:r>
            <a:r>
              <a:rPr lang="en-US" sz="2000" dirty="0" smtClean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16.25 GB</a:t>
            </a:r>
            <a:r>
              <a:rPr lang="en-US" sz="2000" dirty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6" y="3068960"/>
            <a:ext cx="2209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47148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Y:\Temporary Internet Files\IE\CIIS1Y0L\datasale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4" y="156937"/>
            <a:ext cx="93247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solidFill>
                  <a:srgbClr val="003399"/>
                </a:solidFill>
                <a:latin typeface="Adobe Caslon Pro Bold" pitchFamily="18" charset="0"/>
              </a:rPr>
              <a:t>Listening in Bed</a:t>
            </a:r>
            <a:endParaRPr lang="en-US" sz="4000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pic>
        <p:nvPicPr>
          <p:cNvPr id="13315" name="Picture 3" descr="D:\Personal\1 DSK\2018\MelbPC\L1120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96589"/>
            <a:ext cx="2592288" cy="388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864" y="6021288"/>
            <a:ext cx="2784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LG DAB+ Stylus</a:t>
            </a:r>
            <a:endParaRPr lang="en-US" sz="2800" dirty="0">
              <a:solidFill>
                <a:srgbClr val="003399"/>
              </a:solidFill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1026" name="Picture 2" descr="D:\Personal\1 DSK\2018\MelbPC\L11209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/>
          <a:stretch/>
        </p:blipFill>
        <p:spPr bwMode="auto">
          <a:xfrm>
            <a:off x="5220073" y="1700809"/>
            <a:ext cx="2876488" cy="38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:\Temporary Internet Files\IE\3S76QFNO\snoring-clipar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760289" cy="69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Temporary Internet Files\IE\CIIS1Y0L\clip-art-sleeping-63011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427143"/>
            <a:ext cx="976540" cy="60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3399"/>
                </a:solidFill>
                <a:latin typeface="Adobe Caslon Pro Bold" pitchFamily="18" charset="0"/>
              </a:rPr>
              <a:t>LG Stylus DAB+ Smart 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LG Stylus DAB+ sports a stylus for note taking and built-in DAB+ for data-free radio </a:t>
            </a:r>
            <a:r>
              <a:rPr lang="en-US" sz="2400" dirty="0" smtClean="0">
                <a:solidFill>
                  <a:srgbClr val="003399"/>
                </a:solidFill>
                <a:latin typeface="Adobe Caslon Pro Bold" pitchFamily="18" charset="0"/>
                <a:ea typeface="+mj-ea"/>
                <a:cs typeface="+mj-cs"/>
              </a:rPr>
              <a:t>reception.</a:t>
            </a:r>
            <a:endParaRPr lang="en-US" sz="2400" dirty="0">
              <a:solidFill>
                <a:srgbClr val="003399"/>
              </a:solidFill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13" y="2996952"/>
            <a:ext cx="570303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8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solidFill>
                  <a:srgbClr val="003399"/>
                </a:solidFill>
                <a:latin typeface="Adobe Caslon Pro Bold" pitchFamily="18" charset="0"/>
              </a:rPr>
              <a:t>Questions/Comments?</a:t>
            </a:r>
            <a:endParaRPr lang="en-US" sz="4000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66611" cy="466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5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15" y="3861048"/>
            <a:ext cx="1724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96336" y="6372036"/>
            <a:ext cx="1275286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3399"/>
                </a:solidFill>
              </a:rPr>
              <a:t>David King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36" y="1412776"/>
            <a:ext cx="7545640" cy="47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548680"/>
            <a:ext cx="4320480" cy="792088"/>
          </a:xfrm>
          <a:ln>
            <a:noFill/>
          </a:ln>
        </p:spPr>
        <p:txBody>
          <a:bodyPr>
            <a:noAutofit/>
          </a:bodyPr>
          <a:lstStyle/>
          <a:p>
            <a:r>
              <a:rPr lang="en-AU" sz="4800" dirty="0" smtClean="0">
                <a:solidFill>
                  <a:srgbClr val="003399"/>
                </a:solidFill>
                <a:latin typeface="Adobe Caslon Pro Bold" pitchFamily="18" charset="0"/>
              </a:rPr>
              <a:t>Live Streaming</a:t>
            </a:r>
            <a:endParaRPr lang="en-US" sz="4800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358" y="6381328"/>
            <a:ext cx="2448106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AU" sz="2000" dirty="0">
                <a:solidFill>
                  <a:srgbClr val="003399"/>
                </a:solidFill>
              </a:rPr>
              <a:t>Multimedia  6/04/18</a:t>
            </a:r>
            <a:endParaRPr lang="en-US" sz="2000" dirty="0">
              <a:solidFill>
                <a:srgbClr val="0033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09539" cy="70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93" y="476671"/>
            <a:ext cx="709539" cy="70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3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89856"/>
            <a:ext cx="8712968" cy="1863080"/>
          </a:xfrm>
        </p:spPr>
        <p:txBody>
          <a:bodyPr>
            <a:noAutofit/>
          </a:bodyPr>
          <a:lstStyle/>
          <a:p>
            <a:r>
              <a:rPr lang="en-AU" sz="4800" dirty="0" smtClean="0">
                <a:solidFill>
                  <a:srgbClr val="003399"/>
                </a:solidFill>
                <a:latin typeface="Adobe Caslon Pro Bold" pitchFamily="18" charset="0"/>
              </a:rPr>
              <a:t/>
            </a:r>
            <a:br>
              <a:rPr lang="en-AU" sz="4800" dirty="0" smtClean="0">
                <a:solidFill>
                  <a:srgbClr val="003399"/>
                </a:solidFill>
                <a:latin typeface="Adobe Caslon Pro Bold" pitchFamily="18" charset="0"/>
              </a:rPr>
            </a:br>
            <a:r>
              <a:rPr lang="en-AU" dirty="0" smtClean="0">
                <a:solidFill>
                  <a:srgbClr val="003399"/>
                </a:solidFill>
                <a:latin typeface="Adobe Caslon Pro Bold" pitchFamily="18" charset="0"/>
              </a:rPr>
              <a:t>British </a:t>
            </a:r>
            <a:r>
              <a:rPr lang="en-AU" dirty="0">
                <a:solidFill>
                  <a:srgbClr val="003399"/>
                </a:solidFill>
                <a:latin typeface="Adobe Caslon Pro Bold" pitchFamily="18" charset="0"/>
              </a:rPr>
              <a:t>Broadcasting Corporation</a:t>
            </a:r>
            <a:endParaRPr lang="en-US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sz="3800" dirty="0" smtClean="0">
                <a:solidFill>
                  <a:srgbClr val="003399"/>
                </a:solidFill>
              </a:rPr>
              <a:t>World’s </a:t>
            </a:r>
            <a:r>
              <a:rPr lang="en-AU" sz="3800" dirty="0">
                <a:solidFill>
                  <a:srgbClr val="003399"/>
                </a:solidFill>
              </a:rPr>
              <a:t>Oldest National Broadcasting </a:t>
            </a:r>
            <a:r>
              <a:rPr lang="en-AU" sz="3800" dirty="0" smtClean="0">
                <a:solidFill>
                  <a:srgbClr val="003399"/>
                </a:solidFill>
              </a:rPr>
              <a:t>Organisation (Established: 1 January 1927).</a:t>
            </a:r>
          </a:p>
          <a:p>
            <a:r>
              <a:rPr lang="en-AU" sz="3800" dirty="0">
                <a:solidFill>
                  <a:srgbClr val="003399"/>
                </a:solidFill>
              </a:rPr>
              <a:t>Commenced TV Transmissions in 1930. </a:t>
            </a:r>
          </a:p>
          <a:p>
            <a:r>
              <a:rPr lang="en-AU" sz="3800" dirty="0" smtClean="0">
                <a:solidFill>
                  <a:srgbClr val="003399"/>
                </a:solidFill>
              </a:rPr>
              <a:t>World’s </a:t>
            </a:r>
            <a:r>
              <a:rPr lang="en-AU" sz="3800" dirty="0">
                <a:solidFill>
                  <a:srgbClr val="003399"/>
                </a:solidFill>
              </a:rPr>
              <a:t>Largest Broadcaster: 35,000 staff</a:t>
            </a:r>
            <a:r>
              <a:rPr lang="en-AU" sz="3800" dirty="0" smtClean="0">
                <a:solidFill>
                  <a:srgbClr val="003399"/>
                </a:solidFill>
              </a:rPr>
              <a:t>.</a:t>
            </a:r>
          </a:p>
          <a:p>
            <a:r>
              <a:rPr lang="en-AU" sz="3800" dirty="0" smtClean="0">
                <a:solidFill>
                  <a:srgbClr val="003399"/>
                </a:solidFill>
              </a:rPr>
              <a:t>Funded by an Annual TV Licence Fee </a:t>
            </a:r>
            <a:r>
              <a:rPr lang="en-AU" sz="3800" dirty="0" smtClean="0">
                <a:solidFill>
                  <a:srgbClr val="003399"/>
                </a:solidFill>
              </a:rPr>
              <a:t>and </a:t>
            </a:r>
            <a:r>
              <a:rPr lang="en-AU" sz="3800" dirty="0" smtClean="0">
                <a:solidFill>
                  <a:srgbClr val="003399"/>
                </a:solidFill>
              </a:rPr>
              <a:t>Sale of Programs (25%).</a:t>
            </a:r>
          </a:p>
          <a:p>
            <a:pPr fontAlgn="base"/>
            <a:r>
              <a:rPr lang="en-US" sz="3800" dirty="0" smtClean="0">
                <a:solidFill>
                  <a:srgbClr val="003399"/>
                </a:solidFill>
              </a:rPr>
              <a:t>Revenue</a:t>
            </a:r>
            <a:r>
              <a:rPr lang="en-US" sz="3800" dirty="0">
                <a:solidFill>
                  <a:srgbClr val="003399"/>
                </a:solidFill>
              </a:rPr>
              <a:t>‎: ‎£4.954 billion (2016/17</a:t>
            </a:r>
            <a:r>
              <a:rPr lang="en-US" sz="3800" dirty="0" smtClean="0">
                <a:solidFill>
                  <a:srgbClr val="003399"/>
                </a:solidFill>
              </a:rPr>
              <a:t>).</a:t>
            </a:r>
            <a:endParaRPr lang="en-US" sz="3800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AU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7"/>
            <a:ext cx="3362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0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003399"/>
                </a:solidFill>
                <a:latin typeface="Adobe Caslon Pro Bold" pitchFamily="18" charset="0"/>
              </a:rPr>
              <a:t>BBC Reception </a:t>
            </a:r>
            <a:r>
              <a:rPr lang="en-AU" dirty="0">
                <a:solidFill>
                  <a:srgbClr val="003399"/>
                </a:solidFill>
                <a:latin typeface="Adobe Caslon Pro Bold" pitchFamily="18" charset="0"/>
              </a:rPr>
              <a:t>Permissions</a:t>
            </a:r>
            <a:endParaRPr lang="en-US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00200"/>
            <a:ext cx="6768752" cy="4525963"/>
          </a:xfrm>
        </p:spPr>
        <p:txBody>
          <a:bodyPr>
            <a:normAutofit/>
          </a:bodyPr>
          <a:lstStyle/>
          <a:p>
            <a:pPr marL="57150" indent="0">
              <a:lnSpc>
                <a:spcPct val="80000"/>
              </a:lnSpc>
              <a:buNone/>
            </a:pPr>
            <a:r>
              <a:rPr lang="en-AU" sz="2900" b="1" dirty="0">
                <a:solidFill>
                  <a:srgbClr val="003399"/>
                </a:solidFill>
              </a:rPr>
              <a:t>Television </a:t>
            </a:r>
            <a:r>
              <a:rPr lang="en-AU" sz="2900" b="1" dirty="0">
                <a:solidFill>
                  <a:srgbClr val="003399"/>
                </a:solidFill>
              </a:rPr>
              <a:t>- UK Residents with TV Licence </a:t>
            </a:r>
            <a:endParaRPr lang="en-AU" sz="2900" b="1" dirty="0">
              <a:solidFill>
                <a:srgbClr val="003399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AU" sz="2500" dirty="0" smtClean="0">
                <a:solidFill>
                  <a:srgbClr val="003399"/>
                </a:solidFill>
              </a:rPr>
              <a:t>Licence: £144.50 </a:t>
            </a:r>
            <a:r>
              <a:rPr lang="en-AU" sz="2500" dirty="0">
                <a:solidFill>
                  <a:srgbClr val="003399"/>
                </a:solidFill>
              </a:rPr>
              <a:t>per </a:t>
            </a:r>
            <a:r>
              <a:rPr lang="en-AU" sz="2500" dirty="0" smtClean="0">
                <a:solidFill>
                  <a:srgbClr val="003399"/>
                </a:solidFill>
              </a:rPr>
              <a:t>Annum, </a:t>
            </a:r>
          </a:p>
          <a:p>
            <a:pPr lvl="1">
              <a:lnSpc>
                <a:spcPct val="80000"/>
              </a:lnSpc>
            </a:pPr>
            <a:r>
              <a:rPr lang="en-AU" sz="2500" dirty="0" smtClean="0">
                <a:solidFill>
                  <a:srgbClr val="003399"/>
                </a:solidFill>
              </a:rPr>
              <a:t>No Licence</a:t>
            </a:r>
            <a:r>
              <a:rPr lang="en-AU" sz="2500" dirty="0">
                <a:solidFill>
                  <a:srgbClr val="003399"/>
                </a:solidFill>
              </a:rPr>
              <a:t>:  </a:t>
            </a:r>
            <a:r>
              <a:rPr lang="en-AU" sz="2500" dirty="0" smtClean="0">
                <a:solidFill>
                  <a:srgbClr val="003399"/>
                </a:solidFill>
              </a:rPr>
              <a:t>Fine £1000 plus Costs,</a:t>
            </a:r>
          </a:p>
          <a:p>
            <a:pPr lvl="1">
              <a:lnSpc>
                <a:spcPct val="80000"/>
              </a:lnSpc>
            </a:pPr>
            <a:r>
              <a:rPr lang="en-AU" sz="2500" dirty="0">
                <a:solidFill>
                  <a:srgbClr val="003399"/>
                </a:solidFill>
              </a:rPr>
              <a:t>Bypass</a:t>
            </a:r>
            <a:r>
              <a:rPr lang="en-AU" sz="2500" dirty="0">
                <a:solidFill>
                  <a:srgbClr val="003399"/>
                </a:solidFill>
              </a:rPr>
              <a:t>: </a:t>
            </a:r>
            <a:r>
              <a:rPr lang="en-AU" sz="2500" dirty="0" smtClean="0">
                <a:solidFill>
                  <a:srgbClr val="003399"/>
                </a:solidFill>
              </a:rPr>
              <a:t>Register using </a:t>
            </a:r>
            <a:r>
              <a:rPr lang="en-AU" sz="2500" dirty="0">
                <a:solidFill>
                  <a:srgbClr val="003399"/>
                </a:solidFill>
              </a:rPr>
              <a:t>UK Address, </a:t>
            </a:r>
            <a:endParaRPr lang="en-AU" sz="2500" dirty="0" smtClean="0">
              <a:solidFill>
                <a:srgbClr val="003399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AU" sz="2500" dirty="0">
                <a:solidFill>
                  <a:srgbClr val="003399"/>
                </a:solidFill>
              </a:rPr>
              <a:t>	</a:t>
            </a:r>
            <a:r>
              <a:rPr lang="en-AU" sz="2500" dirty="0" smtClean="0">
                <a:solidFill>
                  <a:srgbClr val="003399"/>
                </a:solidFill>
              </a:rPr>
              <a:t>	Generic Email </a:t>
            </a:r>
            <a:r>
              <a:rPr lang="en-AU" sz="2500" dirty="0">
                <a:solidFill>
                  <a:srgbClr val="003399"/>
                </a:solidFill>
              </a:rPr>
              <a:t>A</a:t>
            </a:r>
            <a:r>
              <a:rPr lang="en-AU" sz="2500" dirty="0" smtClean="0">
                <a:solidFill>
                  <a:srgbClr val="003399"/>
                </a:solidFill>
              </a:rPr>
              <a:t>ddress </a:t>
            </a:r>
            <a:r>
              <a:rPr lang="en-AU" sz="2500" dirty="0">
                <a:solidFill>
                  <a:srgbClr val="003399"/>
                </a:solidFill>
              </a:rPr>
              <a:t>and VPN? </a:t>
            </a:r>
          </a:p>
          <a:p>
            <a:pPr>
              <a:lnSpc>
                <a:spcPct val="80000"/>
              </a:lnSpc>
            </a:pPr>
            <a:endParaRPr lang="en-AU" sz="2900" dirty="0" smtClean="0">
              <a:solidFill>
                <a:srgbClr val="003399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AU" sz="2900" b="1" dirty="0" smtClean="0">
                <a:solidFill>
                  <a:srgbClr val="003399"/>
                </a:solidFill>
              </a:rPr>
              <a:t>  Radio </a:t>
            </a:r>
            <a:r>
              <a:rPr lang="en-AU" sz="2900" b="1" dirty="0">
                <a:solidFill>
                  <a:srgbClr val="003399"/>
                </a:solidFill>
              </a:rPr>
              <a:t>– </a:t>
            </a:r>
            <a:r>
              <a:rPr lang="en-AU" sz="2900" b="1" dirty="0" smtClean="0">
                <a:solidFill>
                  <a:srgbClr val="003399"/>
                </a:solidFill>
              </a:rPr>
              <a:t>Anybody, Any Time.</a:t>
            </a:r>
          </a:p>
          <a:p>
            <a:pPr lvl="1">
              <a:lnSpc>
                <a:spcPct val="80000"/>
              </a:lnSpc>
            </a:pPr>
            <a:r>
              <a:rPr lang="en-AU" sz="2500" dirty="0" smtClean="0">
                <a:solidFill>
                  <a:srgbClr val="003399"/>
                </a:solidFill>
              </a:rPr>
              <a:t>Free </a:t>
            </a:r>
            <a:r>
              <a:rPr lang="en-AU" sz="2500" dirty="0">
                <a:solidFill>
                  <a:srgbClr val="003399"/>
                </a:solidFill>
              </a:rPr>
              <a:t>(No limitations).</a:t>
            </a:r>
            <a:endParaRPr lang="en-AU" sz="2500" dirty="0">
              <a:solidFill>
                <a:srgbClr val="003399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AU" sz="2500" dirty="0">
                <a:solidFill>
                  <a:srgbClr val="003399"/>
                </a:solidFill>
              </a:rPr>
              <a:t>BBC App.</a:t>
            </a:r>
          </a:p>
          <a:p>
            <a:pPr lvl="1">
              <a:lnSpc>
                <a:spcPct val="80000"/>
              </a:lnSpc>
            </a:pPr>
            <a:r>
              <a:rPr lang="en-AU" sz="2500" dirty="0" smtClean="0">
                <a:solidFill>
                  <a:srgbClr val="003399"/>
                </a:solidFill>
              </a:rPr>
              <a:t>BBC Website</a:t>
            </a:r>
            <a:r>
              <a:rPr lang="en-AU" sz="2500" dirty="0">
                <a:solidFill>
                  <a:srgbClr val="003399"/>
                </a:solidFill>
              </a:rPr>
              <a:t> </a:t>
            </a:r>
            <a:r>
              <a:rPr lang="en-AU" sz="2500" dirty="0" smtClean="0">
                <a:solidFill>
                  <a:srgbClr val="003399"/>
                </a:solidFill>
              </a:rPr>
              <a:t>(</a:t>
            </a:r>
            <a:r>
              <a:rPr lang="en-US" sz="2400" dirty="0" smtClean="0">
                <a:solidFill>
                  <a:srgbClr val="003399"/>
                </a:solidFill>
              </a:rPr>
              <a:t>http</a:t>
            </a:r>
            <a:r>
              <a:rPr lang="en-US" sz="2400" dirty="0">
                <a:solidFill>
                  <a:srgbClr val="003399"/>
                </a:solidFill>
              </a:rPr>
              <a:t>://</a:t>
            </a:r>
            <a:r>
              <a:rPr lang="en-US" sz="2400" dirty="0" smtClean="0">
                <a:solidFill>
                  <a:srgbClr val="003399"/>
                </a:solidFill>
              </a:rPr>
              <a:t>www.bbc.co.uk/radio).</a:t>
            </a:r>
            <a:endParaRPr lang="en-AU" sz="2500" dirty="0">
              <a:solidFill>
                <a:srgbClr val="00339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2469"/>
            <a:ext cx="1056722" cy="79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4" y="4039502"/>
            <a:ext cx="1157154" cy="82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4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solidFill>
                  <a:srgbClr val="003399"/>
                </a:solidFill>
                <a:latin typeface="Adobe Caslon Pro Bold" pitchFamily="18" charset="0"/>
              </a:rPr>
              <a:t>Microsoft </a:t>
            </a:r>
            <a:r>
              <a:rPr lang="en-AU" sz="4800" dirty="0" smtClean="0">
                <a:solidFill>
                  <a:srgbClr val="003399"/>
                </a:solidFill>
                <a:latin typeface="Adobe Caslon Pro Bold" pitchFamily="18" charset="0"/>
              </a:rPr>
              <a:t>Store -Windows 10</a:t>
            </a:r>
            <a:endParaRPr lang="en-US" sz="4800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39" y="1600200"/>
            <a:ext cx="68341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9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>
                <a:solidFill>
                  <a:srgbClr val="003399"/>
                </a:solidFill>
                <a:latin typeface="Adobe Caslon Pro Bold" pitchFamily="18" charset="0"/>
              </a:rPr>
              <a:t>National-Radio </a:t>
            </a:r>
            <a:r>
              <a:rPr lang="en-AU" sz="4800" dirty="0">
                <a:solidFill>
                  <a:srgbClr val="003399"/>
                </a:solidFill>
                <a:latin typeface="Adobe Caslon Pro Bold" pitchFamily="18" charset="0"/>
              </a:rPr>
              <a:t>Stations</a:t>
            </a:r>
            <a:endParaRPr lang="en-US" sz="4800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717"/>
          <a:stretch/>
        </p:blipFill>
        <p:spPr bwMode="auto">
          <a:xfrm>
            <a:off x="1008611" y="1340768"/>
            <a:ext cx="7058977" cy="47306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2708920"/>
            <a:ext cx="30963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solidFill>
                  <a:srgbClr val="003399"/>
                </a:solidFill>
                <a:latin typeface="Adobe Caslon Pro Bold" pitchFamily="18" charset="0"/>
              </a:rPr>
              <a:t>Nations &amp; Local Radio</a:t>
            </a:r>
            <a:endParaRPr lang="en-US" sz="4800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13" y="1600200"/>
            <a:ext cx="66383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5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solidFill>
                  <a:srgbClr val="003399"/>
                </a:solidFill>
                <a:latin typeface="Adobe Caslon Pro Bold" pitchFamily="18" charset="0"/>
              </a:rPr>
              <a:t>Local Radio </a:t>
            </a:r>
            <a:r>
              <a:rPr lang="en-AU" sz="4800" dirty="0" smtClean="0">
                <a:solidFill>
                  <a:srgbClr val="003399"/>
                </a:solidFill>
                <a:latin typeface="Adobe Caslon Pro Bold" pitchFamily="18" charset="0"/>
              </a:rPr>
              <a:t>(continued)</a:t>
            </a:r>
            <a:endParaRPr lang="en-US" sz="4800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80720" cy="442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9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053"/>
            <a:ext cx="8229600" cy="1143000"/>
          </a:xfrm>
        </p:spPr>
        <p:txBody>
          <a:bodyPr>
            <a:noAutofit/>
          </a:bodyPr>
          <a:lstStyle/>
          <a:p>
            <a:r>
              <a:rPr lang="en-AU" sz="2800" dirty="0" smtClean="0">
                <a:solidFill>
                  <a:srgbClr val="003399"/>
                </a:solidFill>
                <a:latin typeface="Adobe Caslon Pro Bold" pitchFamily="18" charset="0"/>
              </a:rPr>
              <a:t>National – </a:t>
            </a:r>
            <a:r>
              <a:rPr lang="en-AU" sz="2800" dirty="0">
                <a:solidFill>
                  <a:srgbClr val="003399"/>
                </a:solidFill>
                <a:latin typeface="Adobe Caslon Pro Bold" pitchFamily="18" charset="0"/>
              </a:rPr>
              <a:t>FM, DAB and Online.</a:t>
            </a:r>
            <a:endParaRPr lang="en-US" sz="2800" dirty="0">
              <a:solidFill>
                <a:srgbClr val="003399"/>
              </a:solidFill>
              <a:latin typeface="Adobe Caslon Pro Bol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193925"/>
              </p:ext>
            </p:extLst>
          </p:nvPr>
        </p:nvGraphicFramePr>
        <p:xfrm>
          <a:off x="509428" y="980728"/>
          <a:ext cx="8424936" cy="5505474"/>
        </p:xfrm>
        <a:graphic>
          <a:graphicData uri="http://schemas.openxmlformats.org/drawingml/2006/table">
            <a:tbl>
              <a:tblPr/>
              <a:tblGrid>
                <a:gridCol w="1440159"/>
                <a:gridCol w="6984777"/>
              </a:tblGrid>
              <a:tr h="24743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Radio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Description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0000"/>
                    </a:solidFill>
                  </a:tcPr>
                </a:tc>
              </a:tr>
              <a:tr h="1175326"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dirty="0" smtClean="0">
                          <a:solidFill>
                            <a:srgbClr val="0B0080"/>
                          </a:solidFill>
                          <a:effectLst/>
                          <a:hlinkClick r:id="rId2" tooltip="BBC Radio 1"/>
                        </a:rPr>
                        <a:t>BBC Radio 1</a:t>
                      </a:r>
                      <a:r>
                        <a:rPr lang="en-US" sz="1400" dirty="0" smtClean="0">
                          <a:effectLst/>
                        </a:rPr>
                        <a:t/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97-99 FM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solidFill>
                            <a:srgbClr val="0B0080"/>
                          </a:solidFill>
                          <a:effectLst/>
                          <a:hlinkClick r:id="rId3" tooltip="Top 40"/>
                        </a:rPr>
                        <a:t>Current hit music</a:t>
                      </a:r>
                      <a:r>
                        <a:rPr lang="en-US" sz="1400" dirty="0" smtClean="0">
                          <a:effectLst/>
                        </a:rPr>
                        <a:t>, </a:t>
                      </a:r>
                      <a:r>
                        <a:rPr lang="en-US" sz="1400" u="none" strike="noStrike" dirty="0" smtClean="0">
                          <a:solidFill>
                            <a:srgbClr val="0B0080"/>
                          </a:solidFill>
                          <a:effectLst/>
                          <a:hlinkClick r:id="rId4" tooltip="Dance music"/>
                        </a:rPr>
                        <a:t>dance</a:t>
                      </a:r>
                      <a:r>
                        <a:rPr lang="en-US" sz="1400" dirty="0" smtClean="0">
                          <a:effectLst/>
                        </a:rPr>
                        <a:t> and </a:t>
                      </a:r>
                      <a:r>
                        <a:rPr lang="en-US" sz="1400" u="none" strike="noStrike" dirty="0" err="1" smtClean="0">
                          <a:solidFill>
                            <a:srgbClr val="0B0080"/>
                          </a:solidFill>
                          <a:effectLst/>
                          <a:hlinkClick r:id="rId5" tooltip="Rock music"/>
                        </a:rPr>
                        <a:t>rock</a:t>
                      </a:r>
                      <a:r>
                        <a:rPr lang="en-US" sz="1400" dirty="0" err="1" smtClean="0">
                          <a:effectLst/>
                        </a:rPr>
                        <a:t>.Slogan</a:t>
                      </a:r>
                      <a:r>
                        <a:rPr lang="en-US" sz="1400" dirty="0" smtClean="0">
                          <a:effectLst/>
                        </a:rPr>
                        <a:t> = Where it begins – BBC Radio 1 where the UK’s journey into new music begins, from pop to dance, from hip hop to rock and everything in between</a:t>
                      </a:r>
                      <a:endParaRPr lang="en-US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6482"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tooltip="BBC Radio 2"/>
                        </a:rPr>
                        <a:t>BBC Radio 2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88-91 FM</a:t>
                      </a:r>
                      <a:b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tooltip="Adult contemporary"/>
                        </a:rPr>
                        <a:t>Adult contemporary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tooltip="Oldies"/>
                        </a:rPr>
                        <a:t>oldies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Country music"/>
                        </a:rPr>
                        <a:t>country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tooltip="Jazz"/>
                        </a:rPr>
                        <a:t>jazz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 tooltip="Soul music"/>
                        </a:rPr>
                        <a:t>soul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 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 tooltip="Funk"/>
                        </a:rPr>
                        <a:t>funk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Slogan 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The home of great music – Pop and Rock from the fifties, sixties, seventies, eighties and beyond to blues, big band, country and jazz with the best live music and documentaries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0903"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 tooltip="BBC Radio 3"/>
                        </a:rPr>
                        <a:t>BBC Radio 3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90-93 FM</a:t>
                      </a:r>
                      <a:b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 tooltip="Classical music"/>
                        </a:rPr>
                        <a:t>Classical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tooltip="Jazz"/>
                        </a:rPr>
                        <a:t>jazz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 tooltip="World music"/>
                        </a:rPr>
                        <a:t>world music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 tooltip="Art"/>
                        </a:rPr>
                        <a:t>arts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 tooltip="Culture"/>
                        </a:rPr>
                        <a:t>culture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 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 tooltip="Radio drama"/>
                        </a:rPr>
                        <a:t>drama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Slogan = Radio 3 broadcasts classical music, jazz, world music, new music, arts </a:t>
                      </a:r>
                      <a:r>
                        <a:rPr lang="en-US" sz="1400" u="none" strike="noStrike" kern="1200" dirty="0" err="1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programmes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drama. It's the home of the Proms and broadcasts more live music than any other network</a:t>
                      </a:r>
                      <a:endParaRPr lang="en-US" sz="1400" u="none" strike="noStrike" kern="1200" dirty="0">
                        <a:solidFill>
                          <a:srgbClr val="0B0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326"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 tooltip="BBC Radio 4"/>
                        </a:rPr>
                        <a:t>BBC Radio 4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92-95 FM</a:t>
                      </a:r>
                      <a:b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 tooltip="Talk radio"/>
                        </a:rPr>
                        <a:t>Spoken-word programming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 tooltip="Radio drama"/>
                        </a:rPr>
                        <a:t>drama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 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 tooltip="Philosophy"/>
                        </a:rPr>
                        <a:t>philosophy</a:t>
                      </a:r>
                      <a:r>
                        <a:rPr lang="en-US" sz="1400" u="none" strike="noStrike" kern="1200" dirty="0" smtClean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Slogan </a:t>
                      </a:r>
                      <a:r>
                        <a:rPr lang="en-US" sz="1400" u="none" strike="noStrike" kern="1200" dirty="0">
                          <a:solidFill>
                            <a:srgbClr val="0B0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Intelligent speech, the most insightful journalism, the wittiest comedy, the most fascinating features and the most compelling drama and readings anywhere in UK radio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 descr="BBC Radio 1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1" y="1556792"/>
            <a:ext cx="11906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BBC Radio 2.sv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5" y="2996952"/>
            <a:ext cx="11906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BC Radio 3.sv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31" y="4359572"/>
            <a:ext cx="11906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BBC Radio 4.sv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5" y="5733256"/>
            <a:ext cx="11906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247</Words>
  <Application>Microsoft Office PowerPoint</Application>
  <PresentationFormat>On-screen Show (4:3)</PresentationFormat>
  <Paragraphs>54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Crystal Sets?</vt:lpstr>
      <vt:lpstr>Live Streaming</vt:lpstr>
      <vt:lpstr> British Broadcasting Corporation</vt:lpstr>
      <vt:lpstr>BBC Reception Permissions</vt:lpstr>
      <vt:lpstr>Microsoft Store -Windows 10</vt:lpstr>
      <vt:lpstr>National-Radio Stations</vt:lpstr>
      <vt:lpstr>Nations &amp; Local Radio</vt:lpstr>
      <vt:lpstr>Local Radio (continued)</vt:lpstr>
      <vt:lpstr>National – FM, DAB and Online.</vt:lpstr>
      <vt:lpstr>PowerPoint Presentation</vt:lpstr>
      <vt:lpstr>National - DAB and Online.</vt:lpstr>
      <vt:lpstr>My Favourite: BBC Station  “Comedy, Drama &amp; Entertainment”</vt:lpstr>
      <vt:lpstr>http://www.bbc.co.uk/radio</vt:lpstr>
      <vt:lpstr>“On The Phone”</vt:lpstr>
      <vt:lpstr>Data Usage: 8 March-5 April 2018</vt:lpstr>
      <vt:lpstr>Listening in Bed</vt:lpstr>
      <vt:lpstr>LG Stylus DAB+ Smart Phone</vt:lpstr>
      <vt:lpstr>Questions/Comments?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BBC Radio</dc:title>
  <dc:creator>DSK</dc:creator>
  <cp:lastModifiedBy>DSK</cp:lastModifiedBy>
  <cp:revision>74</cp:revision>
  <dcterms:created xsi:type="dcterms:W3CDTF">2018-01-29T02:14:31Z</dcterms:created>
  <dcterms:modified xsi:type="dcterms:W3CDTF">2018-04-05T12:19:16Z</dcterms:modified>
</cp:coreProperties>
</file>